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43f0f039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43f0f039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20af033d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20af033d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20af033d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20af033d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20af033d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20af033d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20af033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20af033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ef50b01701345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ef50b01701345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ef50b01701345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ef50b01701345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ef50b01701345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ef50b01701345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43f0f039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43f0f039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0" name="Google Shape;30;p4"/>
          <p:cNvPicPr preferRelativeResize="0"/>
          <p:nvPr/>
        </p:nvPicPr>
        <p:blipFill>
          <a:blip r:embed="rId2">
            <a:alphaModFix/>
          </a:blip>
          <a:stretch>
            <a:fillRect/>
          </a:stretch>
        </p:blipFill>
        <p:spPr>
          <a:xfrm>
            <a:off x="7590925" y="108775"/>
            <a:ext cx="1553075" cy="559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895375" y="1386589"/>
            <a:ext cx="7136700" cy="1022400"/>
          </a:xfrm>
          <a:prstGeom prst="rect">
            <a:avLst/>
          </a:prstGeom>
        </p:spPr>
        <p:txBody>
          <a:bodyPr anchorCtr="0" anchor="b" bIns="91425" lIns="91425" spcFirstLastPara="1" rIns="91425" wrap="square" tIns="91425">
            <a:normAutofit/>
          </a:bodyPr>
          <a:lstStyle/>
          <a:p>
            <a:pPr indent="0" lvl="0" marL="0" rtl="0" algn="l">
              <a:spcBef>
                <a:spcPts val="0"/>
              </a:spcBef>
              <a:spcAft>
                <a:spcPts val="5100"/>
              </a:spcAft>
              <a:buNone/>
            </a:pPr>
            <a:r>
              <a:rPr lang="en-GB" sz="3500">
                <a:solidFill>
                  <a:srgbClr val="000000"/>
                </a:solidFill>
                <a:latin typeface="Arial"/>
                <a:ea typeface="Arial"/>
                <a:cs typeface="Arial"/>
                <a:sym typeface="Arial"/>
              </a:rPr>
              <a:t>Instacart Market Basket Analysis</a:t>
            </a:r>
            <a:endParaRPr/>
          </a:p>
        </p:txBody>
      </p:sp>
      <p:sp>
        <p:nvSpPr>
          <p:cNvPr id="68" name="Google Shape;68;p13"/>
          <p:cNvSpPr txBox="1"/>
          <p:nvPr>
            <p:ph idx="1" type="subTitle"/>
          </p:nvPr>
        </p:nvSpPr>
        <p:spPr>
          <a:xfrm>
            <a:off x="2136750" y="276458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a:t>By </a:t>
            </a:r>
            <a:endParaRPr/>
          </a:p>
          <a:p>
            <a:pPr indent="0" lvl="0" marL="0" rtl="0" algn="ctr">
              <a:spcBef>
                <a:spcPts val="0"/>
              </a:spcBef>
              <a:spcAft>
                <a:spcPts val="0"/>
              </a:spcAft>
              <a:buNone/>
            </a:pPr>
            <a:r>
              <a:rPr lang="en-GB"/>
              <a:t>Ajith Leo</a:t>
            </a:r>
            <a:endParaRPr/>
          </a:p>
        </p:txBody>
      </p:sp>
      <p:pic>
        <p:nvPicPr>
          <p:cNvPr id="69" name="Google Shape;69;p13"/>
          <p:cNvPicPr preferRelativeResize="0"/>
          <p:nvPr/>
        </p:nvPicPr>
        <p:blipFill>
          <a:blip r:embed="rId3">
            <a:alphaModFix/>
          </a:blip>
          <a:stretch>
            <a:fillRect/>
          </a:stretch>
        </p:blipFill>
        <p:spPr>
          <a:xfrm>
            <a:off x="7257970" y="2472200"/>
            <a:ext cx="1754800" cy="1170452"/>
          </a:xfrm>
          <a:prstGeom prst="rect">
            <a:avLst/>
          </a:prstGeom>
          <a:noFill/>
          <a:ln>
            <a:noFill/>
          </a:ln>
        </p:spPr>
      </p:pic>
      <p:pic>
        <p:nvPicPr>
          <p:cNvPr id="70" name="Google Shape;70;p13"/>
          <p:cNvPicPr preferRelativeResize="0"/>
          <p:nvPr/>
        </p:nvPicPr>
        <p:blipFill>
          <a:blip r:embed="rId4">
            <a:alphaModFix/>
          </a:blip>
          <a:stretch>
            <a:fillRect/>
          </a:stretch>
        </p:blipFill>
        <p:spPr>
          <a:xfrm>
            <a:off x="3209525" y="3642650"/>
            <a:ext cx="2586050" cy="144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title="File:Thank-you-transparent.svg - Wikimedia Commons"/>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Instacart</a:t>
            </a:r>
            <a:endParaRPr/>
          </a:p>
        </p:txBody>
      </p:sp>
      <p:sp>
        <p:nvSpPr>
          <p:cNvPr id="76" name="Google Shape;76;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b="1" lang="en-GB" sz="3402">
                <a:solidFill>
                  <a:srgbClr val="242424"/>
                </a:solidFill>
                <a:highlight>
                  <a:srgbClr val="FFFFFF"/>
                </a:highlight>
                <a:latin typeface="Cambria"/>
                <a:ea typeface="Cambria"/>
                <a:cs typeface="Cambria"/>
                <a:sym typeface="Cambria"/>
              </a:rPr>
              <a:t>Maplebear Inc. doing business as Instacart, is an American delivery company based in San Francisco that operates a grocery delivery and pick-up service in the United States and Canada accessible via a website and mobile app. </a:t>
            </a:r>
            <a:endParaRPr b="1" sz="3402">
              <a:solidFill>
                <a:srgbClr val="242424"/>
              </a:solidFill>
              <a:highlight>
                <a:srgbClr val="FFFFFF"/>
              </a:highlight>
              <a:latin typeface="Cambria"/>
              <a:ea typeface="Cambria"/>
              <a:cs typeface="Cambria"/>
              <a:sym typeface="Cambria"/>
            </a:endParaRPr>
          </a:p>
          <a:p>
            <a:pPr indent="0" lvl="0" marL="0" rtl="0" algn="l">
              <a:spcBef>
                <a:spcPts val="1200"/>
              </a:spcBef>
              <a:spcAft>
                <a:spcPts val="0"/>
              </a:spcAft>
              <a:buNone/>
            </a:pPr>
            <a:r>
              <a:rPr b="1" lang="en-GB" sz="3402">
                <a:solidFill>
                  <a:srgbClr val="242424"/>
                </a:solidFill>
                <a:highlight>
                  <a:srgbClr val="FFFFFF"/>
                </a:highlight>
                <a:latin typeface="Cambria"/>
                <a:ea typeface="Cambria"/>
                <a:cs typeface="Cambria"/>
                <a:sym typeface="Cambria"/>
              </a:rPr>
              <a:t>It allows customers to order groceries from participating retailers with the shopping being done by a personal shopper.</a:t>
            </a:r>
            <a:endParaRPr b="1" sz="3402">
              <a:solidFill>
                <a:srgbClr val="242424"/>
              </a:solidFill>
              <a:highlight>
                <a:srgbClr val="FFFFFF"/>
              </a:highlight>
              <a:latin typeface="Cambria"/>
              <a:ea typeface="Cambria"/>
              <a:cs typeface="Cambria"/>
              <a:sym typeface="Cambria"/>
            </a:endParaRPr>
          </a:p>
          <a:p>
            <a:pPr indent="0" lvl="0" marL="0" rtl="0" algn="l">
              <a:lnSpc>
                <a:spcPct val="100000"/>
              </a:lnSpc>
              <a:spcBef>
                <a:spcPts val="1200"/>
              </a:spcBef>
              <a:spcAft>
                <a:spcPts val="0"/>
              </a:spcAft>
              <a:buNone/>
            </a:pPr>
            <a:r>
              <a:rPr b="1" lang="en-GB" sz="3402">
                <a:solidFill>
                  <a:schemeClr val="accent1"/>
                </a:solidFill>
                <a:latin typeface="Cambria"/>
                <a:ea typeface="Cambria"/>
                <a:cs typeface="Cambria"/>
                <a:sym typeface="Cambria"/>
              </a:rPr>
              <a:t>Project Overview</a:t>
            </a:r>
            <a:endParaRPr b="1" sz="3402">
              <a:solidFill>
                <a:schemeClr val="accent1"/>
              </a:solidFill>
              <a:latin typeface="Cambria"/>
              <a:ea typeface="Cambria"/>
              <a:cs typeface="Cambria"/>
              <a:sym typeface="Cambria"/>
            </a:endParaRPr>
          </a:p>
          <a:p>
            <a:pPr indent="0" lvl="0" marL="0" rtl="0" algn="l">
              <a:lnSpc>
                <a:spcPct val="100000"/>
              </a:lnSpc>
              <a:spcBef>
                <a:spcPts val="0"/>
              </a:spcBef>
              <a:spcAft>
                <a:spcPts val="0"/>
              </a:spcAft>
              <a:buNone/>
            </a:pPr>
            <a:r>
              <a:t/>
            </a:r>
            <a:endParaRPr b="1" sz="3402">
              <a:solidFill>
                <a:schemeClr val="accent1"/>
              </a:solidFill>
              <a:latin typeface="Cambria"/>
              <a:ea typeface="Cambria"/>
              <a:cs typeface="Cambria"/>
              <a:sym typeface="Cambria"/>
            </a:endParaRPr>
          </a:p>
          <a:p>
            <a:pPr indent="0" lvl="0" marL="0" rtl="0" algn="l">
              <a:lnSpc>
                <a:spcPct val="115000"/>
              </a:lnSpc>
              <a:spcBef>
                <a:spcPts val="0"/>
              </a:spcBef>
              <a:spcAft>
                <a:spcPts val="0"/>
              </a:spcAft>
              <a:buNone/>
            </a:pPr>
            <a:r>
              <a:rPr b="1" lang="en-GB" sz="3402">
                <a:solidFill>
                  <a:srgbClr val="000000"/>
                </a:solidFill>
                <a:latin typeface="Cambria"/>
                <a:ea typeface="Cambria"/>
                <a:cs typeface="Cambria"/>
                <a:sym typeface="Cambria"/>
              </a:rPr>
              <a:t>To Analyse the Instacart orders Dataset to find the  customer behavior, product popularity, order patterns, and departmental performance.The dataset includes information from over 3 million grocery orders from more than 200,000 Instacart users. It includes details on the sequence of products purchased, timing of the orders, and customer reordering behavior.</a:t>
            </a:r>
            <a:endParaRPr b="1" sz="3402">
              <a:solidFill>
                <a:srgbClr val="000000"/>
              </a:solidFill>
              <a:latin typeface="Cambria"/>
              <a:ea typeface="Cambria"/>
              <a:cs typeface="Cambria"/>
              <a:sym typeface="Cambria"/>
            </a:endParaRPr>
          </a:p>
          <a:p>
            <a:pPr indent="0" lvl="0" marL="0" rtl="0" algn="l">
              <a:lnSpc>
                <a:spcPct val="115000"/>
              </a:lnSpc>
              <a:spcBef>
                <a:spcPts val="1800"/>
              </a:spcBef>
              <a:spcAft>
                <a:spcPts val="0"/>
              </a:spcAft>
              <a:buNone/>
            </a:pPr>
            <a:r>
              <a:rPr b="1" lang="en-GB" sz="3402">
                <a:solidFill>
                  <a:srgbClr val="000000"/>
                </a:solidFill>
                <a:latin typeface="Cambria"/>
                <a:ea typeface="Cambria"/>
                <a:cs typeface="Cambria"/>
                <a:sym typeface="Cambria"/>
              </a:rPr>
              <a:t>Tools Used:</a:t>
            </a:r>
            <a:endParaRPr b="1" sz="3402">
              <a:solidFill>
                <a:srgbClr val="000000"/>
              </a:solidFill>
              <a:latin typeface="Cambria"/>
              <a:ea typeface="Cambria"/>
              <a:cs typeface="Cambria"/>
              <a:sym typeface="Cambria"/>
            </a:endParaRPr>
          </a:p>
          <a:p>
            <a:pPr indent="0" lvl="0" marL="0" rtl="0" algn="l">
              <a:lnSpc>
                <a:spcPct val="115000"/>
              </a:lnSpc>
              <a:spcBef>
                <a:spcPts val="1800"/>
              </a:spcBef>
              <a:spcAft>
                <a:spcPts val="0"/>
              </a:spcAft>
              <a:buNone/>
            </a:pPr>
            <a:r>
              <a:rPr b="1" lang="en-GB" sz="3402">
                <a:solidFill>
                  <a:srgbClr val="000000"/>
                </a:solidFill>
                <a:latin typeface="Cambria"/>
                <a:ea typeface="Cambria"/>
                <a:cs typeface="Cambria"/>
                <a:sym typeface="Cambria"/>
              </a:rPr>
              <a:t>Power Bi </a:t>
            </a:r>
            <a:br>
              <a:rPr b="1" lang="en-GB" sz="3402">
                <a:solidFill>
                  <a:srgbClr val="000000"/>
                </a:solidFill>
                <a:latin typeface="Cambria"/>
                <a:ea typeface="Cambria"/>
                <a:cs typeface="Cambria"/>
                <a:sym typeface="Cambria"/>
              </a:rPr>
            </a:br>
            <a:r>
              <a:rPr b="1" lang="en-GB" sz="3402">
                <a:solidFill>
                  <a:srgbClr val="000000"/>
                </a:solidFill>
                <a:latin typeface="Cambria"/>
                <a:ea typeface="Cambria"/>
                <a:cs typeface="Cambria"/>
                <a:sym typeface="Cambria"/>
              </a:rPr>
              <a:t>SQL Compiler</a:t>
            </a:r>
            <a:endParaRPr b="1" sz="3402">
              <a:solidFill>
                <a:srgbClr val="000000"/>
              </a:solidFill>
              <a:latin typeface="Cambria"/>
              <a:ea typeface="Cambria"/>
              <a:cs typeface="Cambria"/>
              <a:sym typeface="Cambria"/>
            </a:endParaRPr>
          </a:p>
          <a:p>
            <a:pPr indent="0" lvl="0" marL="0" rtl="0" algn="l">
              <a:lnSpc>
                <a:spcPct val="100000"/>
              </a:lnSpc>
              <a:spcBef>
                <a:spcPts val="1800"/>
              </a:spcBef>
              <a:spcAft>
                <a:spcPts val="0"/>
              </a:spcAft>
              <a:buNone/>
            </a:pPr>
            <a:r>
              <a:t/>
            </a:r>
            <a:endParaRPr b="1" sz="1700">
              <a:solidFill>
                <a:schemeClr val="accent1"/>
              </a:solidFill>
              <a:latin typeface="PT Sans Narrow"/>
              <a:ea typeface="PT Sans Narrow"/>
              <a:cs typeface="PT Sans Narrow"/>
              <a:sym typeface="PT Sans Narrow"/>
            </a:endParaRPr>
          </a:p>
          <a:p>
            <a:pPr indent="0" lvl="0" marL="0" rtl="0" algn="l">
              <a:spcBef>
                <a:spcPts val="0"/>
              </a:spcBef>
              <a:spcAft>
                <a:spcPts val="1200"/>
              </a:spcAft>
              <a:buNone/>
            </a:pPr>
            <a:r>
              <a:t/>
            </a:r>
            <a:endParaRPr b="1" sz="1350">
              <a:solidFill>
                <a:srgbClr val="242424"/>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Business Question</a:t>
            </a:r>
            <a:endParaRPr/>
          </a:p>
        </p:txBody>
      </p:sp>
      <p:sp>
        <p:nvSpPr>
          <p:cNvPr id="82" name="Google Shape;82;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solidFill>
                  <a:srgbClr val="000000"/>
                </a:solidFill>
                <a:latin typeface="Cambria"/>
                <a:ea typeface="Cambria"/>
                <a:cs typeface="Cambria"/>
                <a:sym typeface="Cambria"/>
              </a:rPr>
              <a:t>1. How many orders by weekdays happen?</a:t>
            </a:r>
            <a:endParaRPr b="1" sz="1100">
              <a:solidFill>
                <a:srgbClr val="000000"/>
              </a:solidFill>
              <a:latin typeface="Cambria"/>
              <a:ea typeface="Cambria"/>
              <a:cs typeface="Cambria"/>
              <a:sym typeface="Cambria"/>
            </a:endParaRPr>
          </a:p>
          <a:p>
            <a:pPr indent="0" lvl="0" marL="0" rtl="0" algn="l">
              <a:spcBef>
                <a:spcPts val="1200"/>
              </a:spcBef>
              <a:spcAft>
                <a:spcPts val="0"/>
              </a:spcAft>
              <a:buNone/>
            </a:pPr>
            <a:r>
              <a:rPr b="1" lang="en-GB" sz="1100">
                <a:solidFill>
                  <a:srgbClr val="000000"/>
                </a:solidFill>
                <a:latin typeface="Cambria"/>
                <a:ea typeface="Cambria"/>
                <a:cs typeface="Cambria"/>
                <a:sym typeface="Cambria"/>
              </a:rPr>
              <a:t>2.Which products are most ordered?</a:t>
            </a:r>
            <a:endParaRPr b="1" sz="1100">
              <a:solidFill>
                <a:srgbClr val="000000"/>
              </a:solidFill>
              <a:latin typeface="Cambria"/>
              <a:ea typeface="Cambria"/>
              <a:cs typeface="Cambria"/>
              <a:sym typeface="Cambria"/>
            </a:endParaRPr>
          </a:p>
          <a:p>
            <a:pPr indent="0" lvl="0" marL="0" rtl="0" algn="l">
              <a:spcBef>
                <a:spcPts val="1200"/>
              </a:spcBef>
              <a:spcAft>
                <a:spcPts val="0"/>
              </a:spcAft>
              <a:buNone/>
            </a:pPr>
            <a:r>
              <a:rPr b="1" lang="en-GB" sz="1100">
                <a:solidFill>
                  <a:srgbClr val="000000"/>
                </a:solidFill>
                <a:latin typeface="Cambria"/>
                <a:ea typeface="Cambria"/>
                <a:cs typeface="Cambria"/>
                <a:sym typeface="Cambria"/>
              </a:rPr>
              <a:t>3.Buying pattern of customers </a:t>
            </a:r>
            <a:endParaRPr b="1" sz="1100">
              <a:solidFill>
                <a:srgbClr val="000000"/>
              </a:solidFill>
              <a:latin typeface="Cambria"/>
              <a:ea typeface="Cambria"/>
              <a:cs typeface="Cambria"/>
              <a:sym typeface="Cambria"/>
            </a:endParaRPr>
          </a:p>
          <a:p>
            <a:pPr indent="0" lvl="0" marL="0" rtl="0" algn="l">
              <a:spcBef>
                <a:spcPts val="1200"/>
              </a:spcBef>
              <a:spcAft>
                <a:spcPts val="0"/>
              </a:spcAft>
              <a:buNone/>
            </a:pPr>
            <a:r>
              <a:rPr b="1" lang="en-GB" sz="1100">
                <a:solidFill>
                  <a:srgbClr val="000000"/>
                </a:solidFill>
                <a:latin typeface="Cambria"/>
                <a:ea typeface="Cambria"/>
                <a:cs typeface="Cambria"/>
                <a:sym typeface="Cambria"/>
              </a:rPr>
              <a:t>4.Which department should be focused to get new user?</a:t>
            </a:r>
            <a:endParaRPr b="1" sz="1100">
              <a:solidFill>
                <a:srgbClr val="000000"/>
              </a:solidFill>
              <a:latin typeface="Cambria"/>
              <a:ea typeface="Cambria"/>
              <a:cs typeface="Cambria"/>
              <a:sym typeface="Cambria"/>
            </a:endParaRPr>
          </a:p>
          <a:p>
            <a:pPr indent="0" lvl="0" marL="0" rtl="0" algn="l">
              <a:spcBef>
                <a:spcPts val="1200"/>
              </a:spcBef>
              <a:spcAft>
                <a:spcPts val="0"/>
              </a:spcAft>
              <a:buNone/>
            </a:pPr>
            <a:r>
              <a:rPr b="1" lang="en-GB" sz="1100">
                <a:solidFill>
                  <a:srgbClr val="000000"/>
                </a:solidFill>
                <a:latin typeface="Cambria"/>
                <a:ea typeface="Cambria"/>
                <a:cs typeface="Cambria"/>
                <a:sym typeface="Cambria"/>
              </a:rPr>
              <a:t>5.Which product should be added to the department to get more orders.</a:t>
            </a:r>
            <a:endParaRPr b="1" sz="1100">
              <a:solidFill>
                <a:srgbClr val="000000"/>
              </a:solidFill>
              <a:latin typeface="Cambria"/>
              <a:ea typeface="Cambria"/>
              <a:cs typeface="Cambria"/>
              <a:sym typeface="Cambria"/>
            </a:endParaRPr>
          </a:p>
          <a:p>
            <a:pPr indent="0" lvl="0" marL="0" rtl="0" algn="l">
              <a:spcBef>
                <a:spcPts val="1200"/>
              </a:spcBef>
              <a:spcAft>
                <a:spcPts val="0"/>
              </a:spcAft>
              <a:buNone/>
            </a:pPr>
            <a:r>
              <a:t/>
            </a:r>
            <a:endParaRPr sz="1100">
              <a:latin typeface="Cambria"/>
              <a:ea typeface="Cambria"/>
              <a:cs typeface="Cambria"/>
              <a:sym typeface="Cambria"/>
            </a:endParaRPr>
          </a:p>
          <a:p>
            <a:pPr indent="0" lvl="0" marL="0" rtl="0" algn="l">
              <a:spcBef>
                <a:spcPts val="1200"/>
              </a:spcBef>
              <a:spcAft>
                <a:spcPts val="0"/>
              </a:spcAft>
              <a:buNone/>
            </a:pPr>
            <a:r>
              <a:t/>
            </a:r>
            <a:endParaRPr sz="1100">
              <a:latin typeface="Cambria"/>
              <a:ea typeface="Cambria"/>
              <a:cs typeface="Cambria"/>
              <a:sym typeface="Cambria"/>
            </a:endParaRPr>
          </a:p>
          <a:p>
            <a:pPr indent="0" lvl="0" marL="0" rtl="0" algn="l">
              <a:spcBef>
                <a:spcPts val="1200"/>
              </a:spcBef>
              <a:spcAft>
                <a:spcPts val="1200"/>
              </a:spcAft>
              <a:buNone/>
            </a:pPr>
            <a:r>
              <a:t/>
            </a:r>
            <a:endParaRPr sz="1100">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149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EDA-Market Basket Analysis</a:t>
            </a:r>
            <a:endParaRPr/>
          </a:p>
        </p:txBody>
      </p:sp>
      <p:pic>
        <p:nvPicPr>
          <p:cNvPr id="88" name="Google Shape;88;p16"/>
          <p:cNvPicPr preferRelativeResize="0"/>
          <p:nvPr/>
        </p:nvPicPr>
        <p:blipFill>
          <a:blip r:embed="rId3">
            <a:alphaModFix/>
          </a:blip>
          <a:stretch>
            <a:fillRect/>
          </a:stretch>
        </p:blipFill>
        <p:spPr>
          <a:xfrm>
            <a:off x="533675" y="802775"/>
            <a:ext cx="7796947" cy="3981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50550" y="1420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Top Products Orders By User</a:t>
            </a:r>
            <a:endParaRPr/>
          </a:p>
        </p:txBody>
      </p:sp>
      <p:sp>
        <p:nvSpPr>
          <p:cNvPr id="94" name="Google Shape;94;p17"/>
          <p:cNvSpPr txBox="1"/>
          <p:nvPr/>
        </p:nvSpPr>
        <p:spPr>
          <a:xfrm>
            <a:off x="5866500" y="1152425"/>
            <a:ext cx="32775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304800" lvl="0" marL="457200" rtl="0" algn="l">
              <a:spcBef>
                <a:spcPts val="0"/>
              </a:spcBef>
              <a:spcAft>
                <a:spcPts val="0"/>
              </a:spcAft>
              <a:buClr>
                <a:srgbClr val="242424"/>
              </a:buClr>
              <a:buSzPts val="1200"/>
              <a:buFont typeface="Open Sans"/>
              <a:buChar char="●"/>
            </a:pPr>
            <a:r>
              <a:rPr lang="en-GB" sz="1200">
                <a:solidFill>
                  <a:srgbClr val="242424"/>
                </a:solidFill>
                <a:latin typeface="Open Sans"/>
                <a:ea typeface="Open Sans"/>
                <a:cs typeface="Open Sans"/>
                <a:sym typeface="Open Sans"/>
              </a:rPr>
              <a:t>Banana</a:t>
            </a:r>
            <a:r>
              <a:rPr lang="en-GB" sz="1200">
                <a:solidFill>
                  <a:srgbClr val="242424"/>
                </a:solidFill>
                <a:latin typeface="Open Sans"/>
                <a:ea typeface="Open Sans"/>
                <a:cs typeface="Open Sans"/>
                <a:sym typeface="Open Sans"/>
              </a:rPr>
              <a:t> and Bag of organic Bananas were reordered mostly by  user.</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304800" lvl="0" marL="457200" rtl="0" algn="l">
              <a:spcBef>
                <a:spcPts val="0"/>
              </a:spcBef>
              <a:spcAft>
                <a:spcPts val="0"/>
              </a:spcAft>
              <a:buClr>
                <a:srgbClr val="242424"/>
              </a:buClr>
              <a:buSzPts val="1200"/>
              <a:buFont typeface="Open Sans"/>
              <a:buChar char="●"/>
            </a:pPr>
            <a:r>
              <a:rPr lang="en-GB" sz="1200">
                <a:solidFill>
                  <a:srgbClr val="242424"/>
                </a:solidFill>
                <a:highlight>
                  <a:srgbClr val="FFFFFF"/>
                </a:highlight>
                <a:latin typeface="Open Sans"/>
                <a:ea typeface="Open Sans"/>
                <a:cs typeface="Open Sans"/>
                <a:sym typeface="Open Sans"/>
              </a:rPr>
              <a:t>In snacks, dairy eggs, and bakery department, biweekly consumption is high</a:t>
            </a:r>
            <a:r>
              <a:rPr lang="en-GB" sz="1500">
                <a:solidFill>
                  <a:srgbClr val="242424"/>
                </a:solidFill>
                <a:highlight>
                  <a:srgbClr val="FFFFFF"/>
                </a:highlight>
                <a:latin typeface="Georgia"/>
                <a:ea typeface="Georgia"/>
                <a:cs typeface="Georgia"/>
                <a:sym typeface="Georgia"/>
              </a:rPr>
              <a:t>.</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242424"/>
              </a:solidFill>
              <a:latin typeface="Open Sans"/>
              <a:ea typeface="Open Sans"/>
              <a:cs typeface="Open Sans"/>
              <a:sym typeface="Open Sans"/>
            </a:endParaRPr>
          </a:p>
        </p:txBody>
      </p:sp>
      <p:pic>
        <p:nvPicPr>
          <p:cNvPr id="95" name="Google Shape;95;p17"/>
          <p:cNvPicPr preferRelativeResize="0"/>
          <p:nvPr/>
        </p:nvPicPr>
        <p:blipFill>
          <a:blip r:embed="rId3">
            <a:alphaModFix/>
          </a:blip>
          <a:stretch>
            <a:fillRect/>
          </a:stretch>
        </p:blipFill>
        <p:spPr>
          <a:xfrm>
            <a:off x="696300" y="980062"/>
            <a:ext cx="4061475" cy="379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Department Analysis</a:t>
            </a:r>
            <a:endParaRPr/>
          </a:p>
        </p:txBody>
      </p:sp>
      <p:sp>
        <p:nvSpPr>
          <p:cNvPr id="101" name="Google Shape;101;p18"/>
          <p:cNvSpPr txBox="1"/>
          <p:nvPr/>
        </p:nvSpPr>
        <p:spPr>
          <a:xfrm>
            <a:off x="982375" y="3239925"/>
            <a:ext cx="7319100" cy="1375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242424"/>
              </a:buClr>
              <a:buSzPts val="1200"/>
              <a:buFont typeface="Open Sans"/>
              <a:buChar char="●"/>
            </a:pPr>
            <a:r>
              <a:rPr b="1" lang="en-GB" sz="1200">
                <a:solidFill>
                  <a:srgbClr val="242424"/>
                </a:solidFill>
                <a:latin typeface="Open Sans"/>
                <a:ea typeface="Open Sans"/>
                <a:cs typeface="Open Sans"/>
                <a:sym typeface="Open Sans"/>
              </a:rPr>
              <a:t>The highest order, accounting for 32.8%, was recorded in the 'Produce' department. Within this department, both 'reordered' and 'add to cart' actions were recorded. Specifically, 'add to cart' accounted for 28% of the activity in the 'Produce' department. The 'Produce' department contains fruits, with fresh vegetables being the most ordered item."</a:t>
            </a:r>
            <a:endParaRPr b="1" sz="1200">
              <a:solidFill>
                <a:srgbClr val="242424"/>
              </a:solidFill>
              <a:latin typeface="Open Sans"/>
              <a:ea typeface="Open Sans"/>
              <a:cs typeface="Open Sans"/>
              <a:sym typeface="Open Sans"/>
            </a:endParaRPr>
          </a:p>
        </p:txBody>
      </p:sp>
      <p:pic>
        <p:nvPicPr>
          <p:cNvPr id="102" name="Google Shape;102;p18"/>
          <p:cNvPicPr preferRelativeResize="0"/>
          <p:nvPr/>
        </p:nvPicPr>
        <p:blipFill>
          <a:blip r:embed="rId3">
            <a:alphaModFix/>
          </a:blip>
          <a:stretch>
            <a:fillRect/>
          </a:stretch>
        </p:blipFill>
        <p:spPr>
          <a:xfrm>
            <a:off x="1111050" y="1436900"/>
            <a:ext cx="7319100" cy="147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Products by days Analysis</a:t>
            </a:r>
            <a:endParaRPr/>
          </a:p>
        </p:txBody>
      </p:sp>
      <p:sp>
        <p:nvSpPr>
          <p:cNvPr id="108" name="Google Shape;108;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Clr>
                <a:srgbClr val="242424"/>
              </a:buClr>
              <a:buSzPts val="1200"/>
              <a:buChar char="●"/>
            </a:pPr>
            <a:r>
              <a:rPr lang="en-GB" sz="1200">
                <a:solidFill>
                  <a:srgbClr val="242424"/>
                </a:solidFill>
                <a:highlight>
                  <a:srgbClr val="FFFFFF"/>
                </a:highlight>
              </a:rPr>
              <a:t>On Sunday, it accounted for 17.56% of the count of order_dow. With a count of 600,905, Sunday had the highest count of order_dow, which was 40.95% higher than Thursday, the day with the lowest count of order_dow at 426,339.</a:t>
            </a:r>
            <a:endParaRPr sz="1200">
              <a:solidFill>
                <a:srgbClr val="242424"/>
              </a:solidFill>
              <a:highlight>
                <a:srgbClr val="FFFFFF"/>
              </a:highlight>
            </a:endParaRPr>
          </a:p>
          <a:p>
            <a:pPr indent="-304800" lvl="0" marL="457200" rtl="0" algn="l">
              <a:spcBef>
                <a:spcPts val="0"/>
              </a:spcBef>
              <a:spcAft>
                <a:spcPts val="0"/>
              </a:spcAft>
              <a:buClr>
                <a:srgbClr val="242424"/>
              </a:buClr>
              <a:buSzPts val="1200"/>
              <a:buChar char="●"/>
            </a:pPr>
            <a:r>
              <a:rPr lang="en-GB" sz="1200">
                <a:solidFill>
                  <a:srgbClr val="242424"/>
                </a:solidFill>
                <a:highlight>
                  <a:srgbClr val="FFFFFF"/>
                </a:highlight>
              </a:rPr>
              <a:t>Across all seven weekdays, the count of order_dow ranged from 426,339 to 600,905.</a:t>
            </a:r>
            <a:endParaRPr sz="1200">
              <a:solidFill>
                <a:srgbClr val="242424"/>
              </a:solidFill>
              <a:highlight>
                <a:srgbClr val="FFFFFF"/>
              </a:highlight>
            </a:endParaRPr>
          </a:p>
          <a:p>
            <a:pPr indent="0" lvl="0" marL="0" rtl="0" algn="l">
              <a:spcBef>
                <a:spcPts val="1200"/>
              </a:spcBef>
              <a:spcAft>
                <a:spcPts val="1200"/>
              </a:spcAft>
              <a:buNone/>
            </a:pPr>
            <a:r>
              <a:t/>
            </a:r>
            <a:endParaRPr sz="1000">
              <a:solidFill>
                <a:srgbClr val="242424"/>
              </a:solidFill>
              <a:highlight>
                <a:srgbClr val="FFFFFF"/>
              </a:highlight>
            </a:endParaRPr>
          </a:p>
        </p:txBody>
      </p:sp>
      <p:pic>
        <p:nvPicPr>
          <p:cNvPr id="109" name="Google Shape;109;p19"/>
          <p:cNvPicPr preferRelativeResize="0"/>
          <p:nvPr/>
        </p:nvPicPr>
        <p:blipFill>
          <a:blip r:embed="rId3">
            <a:alphaModFix/>
          </a:blip>
          <a:stretch>
            <a:fillRect/>
          </a:stretch>
        </p:blipFill>
        <p:spPr>
          <a:xfrm>
            <a:off x="1491900" y="2416375"/>
            <a:ext cx="6486525" cy="226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171850" y="149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Order By Time Analysis</a:t>
            </a:r>
            <a:endParaRPr/>
          </a:p>
        </p:txBody>
      </p:sp>
      <p:sp>
        <p:nvSpPr>
          <p:cNvPr id="115" name="Google Shape;115;p20"/>
          <p:cNvSpPr txBox="1"/>
          <p:nvPr>
            <p:ph idx="1" type="body"/>
          </p:nvPr>
        </p:nvSpPr>
        <p:spPr>
          <a:xfrm>
            <a:off x="7280175" y="918938"/>
            <a:ext cx="1831800" cy="3455700"/>
          </a:xfrm>
          <a:prstGeom prst="rect">
            <a:avLst/>
          </a:prstGeom>
        </p:spPr>
        <p:txBody>
          <a:bodyPr anchorCtr="0" anchor="t" bIns="91425" lIns="91425" spcFirstLastPara="1" rIns="91425" wrap="square" tIns="91425">
            <a:normAutofit fontScale="77500"/>
          </a:bodyPr>
          <a:lstStyle/>
          <a:p>
            <a:pPr indent="-287655" lvl="0" marL="457200" rtl="0" algn="l">
              <a:spcBef>
                <a:spcPts val="0"/>
              </a:spcBef>
              <a:spcAft>
                <a:spcPts val="0"/>
              </a:spcAft>
              <a:buClr>
                <a:srgbClr val="242424"/>
              </a:buClr>
              <a:buSzPct val="100000"/>
              <a:buChar char="●"/>
            </a:pPr>
            <a:r>
              <a:rPr lang="en-GB" sz="1200">
                <a:solidFill>
                  <a:srgbClr val="242424"/>
                </a:solidFill>
              </a:rPr>
              <a:t>Most </a:t>
            </a:r>
            <a:r>
              <a:rPr lang="en-GB" sz="1200">
                <a:solidFill>
                  <a:srgbClr val="242424"/>
                </a:solidFill>
              </a:rPr>
              <a:t>ordered</a:t>
            </a:r>
            <a:r>
              <a:rPr lang="en-GB" sz="1200">
                <a:solidFill>
                  <a:srgbClr val="242424"/>
                </a:solidFill>
              </a:rPr>
              <a:t> time between  10.00 A.M to 13.00 P.M  exhibited the highest count,,which recorded the lowest count at 5,474, by a margin of 5,168.87%.</a:t>
            </a:r>
            <a:endParaRPr sz="1200">
              <a:solidFill>
                <a:srgbClr val="242424"/>
              </a:solidFill>
            </a:endParaRPr>
          </a:p>
          <a:p>
            <a:pPr indent="-287655" lvl="0" marL="457200" rtl="0" algn="l">
              <a:spcBef>
                <a:spcPts val="0"/>
              </a:spcBef>
              <a:spcAft>
                <a:spcPts val="0"/>
              </a:spcAft>
              <a:buClr>
                <a:srgbClr val="242424"/>
              </a:buClr>
              <a:buSzPct val="100000"/>
              <a:buChar char="●"/>
            </a:pPr>
            <a:r>
              <a:rPr lang="en-GB" sz="1200">
                <a:solidFill>
                  <a:srgbClr val="242424"/>
                </a:solidFill>
              </a:rPr>
              <a:t> Furthermore, orders at 10.00 A.M accounted for 8.43% of the total count of order_number.</a:t>
            </a:r>
            <a:endParaRPr sz="1200">
              <a:solidFill>
                <a:srgbClr val="242424"/>
              </a:solidFill>
            </a:endParaRPr>
          </a:p>
          <a:p>
            <a:pPr indent="-287655" lvl="0" marL="457200" rtl="0" algn="l">
              <a:spcBef>
                <a:spcPts val="0"/>
              </a:spcBef>
              <a:spcAft>
                <a:spcPts val="0"/>
              </a:spcAft>
              <a:buClr>
                <a:srgbClr val="242424"/>
              </a:buClr>
              <a:buSzPct val="100000"/>
              <a:buChar char="●"/>
            </a:pPr>
            <a:r>
              <a:rPr lang="en-GB" sz="1200">
                <a:solidFill>
                  <a:srgbClr val="242424"/>
                </a:solidFill>
              </a:rPr>
              <a:t> Across all 24 order_hour_of_day segments, the count of order_number ranged from 5,474 to 288,418.</a:t>
            </a:r>
            <a:endParaRPr sz="1200">
              <a:solidFill>
                <a:srgbClr val="242424"/>
              </a:solidFill>
            </a:endParaRPr>
          </a:p>
        </p:txBody>
      </p:sp>
      <p:pic>
        <p:nvPicPr>
          <p:cNvPr id="116" name="Google Shape;116;p20"/>
          <p:cNvPicPr preferRelativeResize="0"/>
          <p:nvPr/>
        </p:nvPicPr>
        <p:blipFill>
          <a:blip r:embed="rId3">
            <a:alphaModFix/>
          </a:blip>
          <a:stretch>
            <a:fillRect/>
          </a:stretch>
        </p:blipFill>
        <p:spPr>
          <a:xfrm>
            <a:off x="171838" y="918928"/>
            <a:ext cx="7061724" cy="3455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Findings &amp; Recommendations:</a:t>
            </a:r>
            <a:endParaRPr/>
          </a:p>
        </p:txBody>
      </p:sp>
      <p:sp>
        <p:nvSpPr>
          <p:cNvPr id="122" name="Google Shape;122;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42424"/>
              </a:buClr>
              <a:buSzPts val="1200"/>
              <a:buChar char="●"/>
            </a:pPr>
            <a:r>
              <a:rPr lang="en-GB" sz="1200">
                <a:solidFill>
                  <a:srgbClr val="242424"/>
                </a:solidFill>
              </a:rPr>
              <a:t>After EDA analysis Instacart found that in the “ produce” department which accounts for most reordered by the department 50% of users from this department make “add to cart “ items are more. Instacart makes attention to create more visibility of the second most ordered department-” dairy products”.</a:t>
            </a:r>
            <a:endParaRPr sz="1200">
              <a:solidFill>
                <a:srgbClr val="242424"/>
              </a:solidFill>
            </a:endParaRPr>
          </a:p>
          <a:p>
            <a:pPr indent="-304800" lvl="0" marL="457200" rtl="0" algn="l">
              <a:spcBef>
                <a:spcPts val="0"/>
              </a:spcBef>
              <a:spcAft>
                <a:spcPts val="0"/>
              </a:spcAft>
              <a:buClr>
                <a:srgbClr val="242424"/>
              </a:buClr>
              <a:buSzPts val="1200"/>
              <a:buChar char="●"/>
            </a:pPr>
            <a:r>
              <a:rPr lang="en-GB" sz="1200">
                <a:solidFill>
                  <a:srgbClr val="242424"/>
                </a:solidFill>
              </a:rPr>
              <a:t>The most preferred time by users is from 10.00 A.M to 12.00 P.M, sending pop-up notifications of new line products from these departments makes users increase their orders.</a:t>
            </a:r>
            <a:endParaRPr sz="1200">
              <a:solidFill>
                <a:srgbClr val="242424"/>
              </a:solidFill>
            </a:endParaRPr>
          </a:p>
          <a:p>
            <a:pPr indent="-304800" lvl="0" marL="457200" rtl="0" algn="l">
              <a:spcBef>
                <a:spcPts val="0"/>
              </a:spcBef>
              <a:spcAft>
                <a:spcPts val="0"/>
              </a:spcAft>
              <a:buClr>
                <a:srgbClr val="242424"/>
              </a:buClr>
              <a:buSzPts val="1200"/>
              <a:buChar char="●"/>
            </a:pPr>
            <a:r>
              <a:rPr lang="en-GB" sz="1200">
                <a:solidFill>
                  <a:srgbClr val="242424"/>
                </a:solidFill>
              </a:rPr>
              <a:t>On Sundays only accounts for more orders when compared with other days. </a:t>
            </a:r>
            <a:r>
              <a:rPr lang="en-GB" sz="1200">
                <a:solidFill>
                  <a:srgbClr val="242424"/>
                </a:solidFill>
                <a:highlight>
                  <a:schemeClr val="lt1"/>
                </a:highlight>
              </a:rPr>
              <a:t>Instacart can create time-based campaigns according to the days of the week and hours of the day. For instance, night orders are low every weekday. Also, orders are decreasing when we close to the end of the week like Friday and Saturday.</a:t>
            </a:r>
            <a:endParaRPr b="1" sz="1200">
              <a:solidFill>
                <a:srgbClr val="24242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